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6" autoAdjust="0"/>
    <p:restoredTop sz="94660"/>
  </p:normalViewPr>
  <p:slideViewPr>
    <p:cSldViewPr snapToGrid="0">
      <p:cViewPr varScale="1">
        <p:scale>
          <a:sx n="56" d="100"/>
          <a:sy n="56" d="100"/>
        </p:scale>
        <p:origin x="28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10/3/2016</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10/3/2016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10/3/2016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10/3/2016</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10/3/2016</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10/3/2016</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10/3/2016</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www.jazzinamerica.org/Media/Audio/32?KeepThis=true"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www.jazzinamerica.org/Media/Audio/33?KeepThis=tru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jazzinamerica.org/Media/Audio/34?KeepThis=true" TargetMode="External"/><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www.jazzinamerica.org/Media/Audio/36?KeepThis=true"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jazzinamerica.org/Media/Audio/37?KeepThis=true" TargetMode="External"/><Relationship Id="rId2" Type="http://schemas.openxmlformats.org/officeDocument/2006/relationships/image" Target="../media/image8.png"/><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hyperlink" Target="http://www.jazzinamerica.org/Media/Audio/39?KeepThis=tru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Jazz Journey</a:t>
            </a:r>
          </a:p>
        </p:txBody>
      </p:sp>
      <p:sp>
        <p:nvSpPr>
          <p:cNvPr id="3" name="Subtitle 2"/>
          <p:cNvSpPr>
            <a:spLocks noGrp="1"/>
          </p:cNvSpPr>
          <p:nvPr>
            <p:ph type="subTitle" idx="1"/>
          </p:nvPr>
        </p:nvSpPr>
        <p:spPr/>
        <p:txBody>
          <a:bodyPr/>
          <a:lstStyle/>
          <a:p>
            <a:r>
              <a:rPr lang="en-US" dirty="0"/>
              <a:t>The origination and evolution of an ever-new music</a:t>
            </a:r>
          </a:p>
        </p:txBody>
      </p:sp>
    </p:spTree>
    <p:extLst>
      <p:ext uri="{BB962C8B-B14F-4D97-AF65-F5344CB8AC3E}">
        <p14:creationId xmlns:p14="http://schemas.microsoft.com/office/powerpoint/2010/main" val="799063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4799" y="1488762"/>
            <a:ext cx="8986756" cy="3970318"/>
          </a:xfrm>
          <a:prstGeom prst="rect">
            <a:avLst/>
          </a:prstGeom>
          <a:noFill/>
        </p:spPr>
        <p:txBody>
          <a:bodyPr wrap="none" rtlCol="0">
            <a:spAutoFit/>
          </a:bodyPr>
          <a:lstStyle/>
          <a:p>
            <a:r>
              <a:rPr lang="en-US" sz="3600" dirty="0"/>
              <a:t>Glossary</a:t>
            </a:r>
          </a:p>
          <a:p>
            <a:endParaRPr lang="en-US" sz="2400" dirty="0"/>
          </a:p>
          <a:p>
            <a:pPr marL="342900" indent="-342900">
              <a:buFont typeface="Arial" panose="020B0604020202020204" pitchFamily="34" charset="0"/>
              <a:buChar char="•"/>
            </a:pPr>
            <a:r>
              <a:rPr lang="en-US" sz="2400" b="1" dirty="0"/>
              <a:t>Cake Walk							*  Jazz</a:t>
            </a:r>
            <a:endParaRPr lang="en-US" sz="2400" dirty="0"/>
          </a:p>
          <a:p>
            <a:pPr marL="342900" indent="-342900">
              <a:buFont typeface="Arial" panose="020B0604020202020204" pitchFamily="34" charset="0"/>
              <a:buChar char="•"/>
            </a:pPr>
            <a:r>
              <a:rPr lang="en-US" sz="2400" b="1" dirty="0"/>
              <a:t>Call &amp; Response						*  Jim Crow Laws</a:t>
            </a:r>
          </a:p>
          <a:p>
            <a:pPr marL="342900" indent="-342900">
              <a:buFont typeface="Arial" panose="020B0604020202020204" pitchFamily="34" charset="0"/>
              <a:buChar char="•"/>
            </a:pPr>
            <a:r>
              <a:rPr lang="en-US" sz="2400" b="1" dirty="0"/>
              <a:t>Collective Improvisation			*  New Orleans Style Jazz</a:t>
            </a:r>
          </a:p>
          <a:p>
            <a:pPr marL="342900" indent="-342900">
              <a:buFont typeface="Arial" panose="020B0604020202020204" pitchFamily="34" charset="0"/>
              <a:buChar char="•"/>
            </a:pPr>
            <a:r>
              <a:rPr lang="en-US" sz="2400" b="1" dirty="0"/>
              <a:t>Congo Square						*  Player Piano</a:t>
            </a:r>
          </a:p>
          <a:p>
            <a:pPr marL="342900" indent="-342900">
              <a:buFont typeface="Arial" panose="020B0604020202020204" pitchFamily="34" charset="0"/>
              <a:buChar char="•"/>
            </a:pPr>
            <a:r>
              <a:rPr lang="en-US" sz="2400" b="1" dirty="0"/>
              <a:t>Creole									*  Ragtime</a:t>
            </a:r>
          </a:p>
          <a:p>
            <a:pPr marL="342900" indent="-342900">
              <a:buFont typeface="Arial" panose="020B0604020202020204" pitchFamily="34" charset="0"/>
              <a:buChar char="•"/>
            </a:pPr>
            <a:r>
              <a:rPr lang="en-US" sz="2400" b="1" dirty="0"/>
              <a:t>Improvisation						*  Spirituals</a:t>
            </a:r>
          </a:p>
          <a:p>
            <a:pPr marL="342900" indent="-342900">
              <a:buFont typeface="Arial" panose="020B0604020202020204" pitchFamily="34" charset="0"/>
              <a:buChar char="•"/>
            </a:pPr>
            <a:r>
              <a:rPr lang="en-US" sz="2400" b="1" dirty="0"/>
              <a:t>Dixieland								*  Syncopation</a:t>
            </a:r>
          </a:p>
          <a:p>
            <a:pPr marL="342900" indent="-342900">
              <a:buFont typeface="Arial" panose="020B0604020202020204" pitchFamily="34" charset="0"/>
              <a:buChar char="•"/>
            </a:pPr>
            <a:r>
              <a:rPr lang="en-US" sz="2400" b="1" dirty="0"/>
              <a:t>Emancipation Proclamation		*  Work Song</a:t>
            </a:r>
            <a:endParaRPr lang="en-US" sz="2400" b="1" u="sng" dirty="0"/>
          </a:p>
        </p:txBody>
      </p:sp>
    </p:spTree>
    <p:extLst>
      <p:ext uri="{BB962C8B-B14F-4D97-AF65-F5344CB8AC3E}">
        <p14:creationId xmlns:p14="http://schemas.microsoft.com/office/powerpoint/2010/main" val="3986285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started in old New Orleans</a:t>
            </a:r>
            <a:br>
              <a:rPr lang="en-US" dirty="0"/>
            </a:br>
            <a:r>
              <a:rPr lang="en-US" dirty="0"/>
              <a:t>the land of white rice and red beans</a:t>
            </a:r>
            <a:br>
              <a:rPr lang="en-US" dirty="0"/>
            </a:br>
            <a:r>
              <a:rPr lang="en-US" dirty="0"/>
              <a:t>when those cats played their horns</a:t>
            </a:r>
            <a:br>
              <a:rPr lang="en-US" dirty="0"/>
            </a:br>
            <a:r>
              <a:rPr lang="en-US" dirty="0"/>
              <a:t>a new music was born</a:t>
            </a:r>
            <a:br>
              <a:rPr lang="en-US" dirty="0"/>
            </a:br>
            <a:r>
              <a:rPr lang="en-US" dirty="0"/>
              <a:t>jazz had now entered the scene.</a:t>
            </a:r>
          </a:p>
        </p:txBody>
      </p:sp>
      <p:sp>
        <p:nvSpPr>
          <p:cNvPr id="3" name="Text Placeholder 2"/>
          <p:cNvSpPr>
            <a:spLocks noGrp="1"/>
          </p:cNvSpPr>
          <p:nvPr>
            <p:ph type="body" sz="half" idx="13"/>
          </p:nvPr>
        </p:nvSpPr>
        <p:spPr/>
        <p:txBody>
          <a:bodyPr/>
          <a:lstStyle/>
          <a:p>
            <a:r>
              <a:rPr lang="en-US" dirty="0"/>
              <a:t>www.jazzinamerica.org</a:t>
            </a:r>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485839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Orleans, LA	</a:t>
            </a:r>
          </a:p>
        </p:txBody>
      </p:sp>
      <p:pic>
        <p:nvPicPr>
          <p:cNvPr id="5" name="Content Placeholder 4"/>
          <p:cNvPicPr>
            <a:picLocks noGrp="1" noChangeAspect="1"/>
          </p:cNvPicPr>
          <p:nvPr>
            <p:ph idx="1"/>
          </p:nvPr>
        </p:nvPicPr>
        <p:blipFill>
          <a:blip r:embed="rId2"/>
          <a:stretch>
            <a:fillRect/>
          </a:stretch>
        </p:blipFill>
        <p:spPr>
          <a:xfrm>
            <a:off x="5536406" y="1639094"/>
            <a:ext cx="5429250" cy="3686175"/>
          </a:xfrm>
          <a:prstGeom prst="rect">
            <a:avLst/>
          </a:prstGeom>
        </p:spPr>
      </p:pic>
      <p:sp>
        <p:nvSpPr>
          <p:cNvPr id="4" name="Text Placeholder 3"/>
          <p:cNvSpPr>
            <a:spLocks noGrp="1"/>
          </p:cNvSpPr>
          <p:nvPr>
            <p:ph type="body" sz="half" idx="2"/>
          </p:nvPr>
        </p:nvSpPr>
        <p:spPr/>
        <p:txBody>
          <a:bodyPr/>
          <a:lstStyle/>
          <a:p>
            <a:r>
              <a:rPr lang="en-US" dirty="0"/>
              <a:t>Early 1900s</a:t>
            </a:r>
          </a:p>
        </p:txBody>
      </p:sp>
    </p:spTree>
    <p:extLst>
      <p:ext uri="{BB962C8B-B14F-4D97-AF65-F5344CB8AC3E}">
        <p14:creationId xmlns:p14="http://schemas.microsoft.com/office/powerpoint/2010/main" val="2592650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Emancipation Proclamation, 1863</a:t>
            </a:r>
          </a:p>
        </p:txBody>
      </p:sp>
      <p:pic>
        <p:nvPicPr>
          <p:cNvPr id="5" name="Content Placeholder 4"/>
          <p:cNvPicPr>
            <a:picLocks noGrp="1" noChangeAspect="1"/>
          </p:cNvPicPr>
          <p:nvPr>
            <p:ph sz="half" idx="1"/>
          </p:nvPr>
        </p:nvPicPr>
        <p:blipFill>
          <a:blip r:embed="rId2"/>
          <a:stretch>
            <a:fillRect/>
          </a:stretch>
        </p:blipFill>
        <p:spPr>
          <a:xfrm>
            <a:off x="1769904" y="2193925"/>
            <a:ext cx="3165792" cy="4024313"/>
          </a:xfrm>
          <a:prstGeom prst="rect">
            <a:avLst/>
          </a:prstGeom>
        </p:spPr>
      </p:pic>
      <p:sp>
        <p:nvSpPr>
          <p:cNvPr id="4" name="Content Placeholder 3"/>
          <p:cNvSpPr>
            <a:spLocks noGrp="1"/>
          </p:cNvSpPr>
          <p:nvPr>
            <p:ph sz="half" idx="2"/>
          </p:nvPr>
        </p:nvSpPr>
        <p:spPr/>
        <p:txBody>
          <a:bodyPr/>
          <a:lstStyle/>
          <a:p>
            <a:r>
              <a:rPr lang="en-US" dirty="0"/>
              <a:t>President Abraham Lincoln issued the Emancipation Proclamation on January 1, 1863, as the nation approached its third year of bloody civil war. The proclamation declared "that all persons held as slaves" within the rebellious states "are, and henceforward shall be free." </a:t>
            </a:r>
          </a:p>
          <a:p>
            <a:endParaRPr lang="en-US" dirty="0"/>
          </a:p>
          <a:p>
            <a:r>
              <a:rPr lang="en-US" dirty="0">
                <a:hlinkClick r:id="rId3"/>
              </a:rPr>
              <a:t>Julie Ann Johnson (</a:t>
            </a:r>
            <a:r>
              <a:rPr lang="en-US" dirty="0" err="1">
                <a:hlinkClick r:id="rId3"/>
              </a:rPr>
              <a:t>Hudie</a:t>
            </a:r>
            <a:r>
              <a:rPr lang="en-US" dirty="0">
                <a:hlinkClick r:id="rId3"/>
              </a:rPr>
              <a:t> </a:t>
            </a:r>
            <a:r>
              <a:rPr lang="en-US" dirty="0" err="1">
                <a:hlinkClick r:id="rId3"/>
              </a:rPr>
              <a:t>Leadbelly</a:t>
            </a:r>
            <a:r>
              <a:rPr lang="en-US" dirty="0">
                <a:hlinkClick r:id="rId3"/>
              </a:rPr>
              <a:t> </a:t>
            </a:r>
            <a:r>
              <a:rPr lang="en-US" dirty="0" err="1">
                <a:hlinkClick r:id="rId3"/>
              </a:rPr>
              <a:t>Leadbetter</a:t>
            </a:r>
            <a:r>
              <a:rPr lang="en-US" dirty="0">
                <a:hlinkClick r:id="rId3"/>
              </a:rPr>
              <a:t>)</a:t>
            </a:r>
            <a:endParaRPr lang="en-US" dirty="0"/>
          </a:p>
        </p:txBody>
      </p:sp>
    </p:spTree>
    <p:extLst>
      <p:ext uri="{BB962C8B-B14F-4D97-AF65-F5344CB8AC3E}">
        <p14:creationId xmlns:p14="http://schemas.microsoft.com/office/powerpoint/2010/main" val="901309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Worship</a:t>
            </a:r>
          </a:p>
        </p:txBody>
      </p:sp>
      <p:sp>
        <p:nvSpPr>
          <p:cNvPr id="3" name="Content Placeholder 2"/>
          <p:cNvSpPr>
            <a:spLocks noGrp="1"/>
          </p:cNvSpPr>
          <p:nvPr>
            <p:ph idx="1"/>
          </p:nvPr>
        </p:nvSpPr>
        <p:spPr/>
        <p:txBody>
          <a:bodyPr/>
          <a:lstStyle/>
          <a:p>
            <a:r>
              <a:rPr lang="en-US" dirty="0">
                <a:hlinkClick r:id="rId2"/>
              </a:rPr>
              <a:t>Great Camp Meeting (Joe Williams &amp; Chorus)</a:t>
            </a:r>
            <a:endParaRPr lang="en-US" dirty="0"/>
          </a:p>
          <a:p>
            <a:endParaRPr lang="en-US" dirty="0"/>
          </a:p>
          <a:p>
            <a:r>
              <a:rPr lang="en-US" dirty="0"/>
              <a:t>Africans, when brought to the US, were made to adopt Christianity.  Along with the people came their musical traditions.  </a:t>
            </a:r>
          </a:p>
          <a:p>
            <a:r>
              <a:rPr lang="en-US" dirty="0"/>
              <a:t>Spirituals were composed during days of slavery.</a:t>
            </a:r>
          </a:p>
          <a:p>
            <a:r>
              <a:rPr lang="en-US" dirty="0"/>
              <a:t>Songs filled with hopes of escape and freedom.</a:t>
            </a:r>
          </a:p>
          <a:p>
            <a:r>
              <a:rPr lang="en-US" dirty="0"/>
              <a:t>Call and Response.</a:t>
            </a:r>
          </a:p>
        </p:txBody>
      </p:sp>
    </p:spTree>
    <p:extLst>
      <p:ext uri="{BB962C8B-B14F-4D97-AF65-F5344CB8AC3E}">
        <p14:creationId xmlns:p14="http://schemas.microsoft.com/office/powerpoint/2010/main" val="544628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Scott Joplin</a:t>
            </a:r>
          </a:p>
        </p:txBody>
      </p:sp>
      <p:pic>
        <p:nvPicPr>
          <p:cNvPr id="5" name="Content Placeholder 4"/>
          <p:cNvPicPr>
            <a:picLocks noGrp="1" noChangeAspect="1"/>
          </p:cNvPicPr>
          <p:nvPr>
            <p:ph idx="1"/>
          </p:nvPr>
        </p:nvPicPr>
        <p:blipFill>
          <a:blip r:embed="rId2"/>
          <a:stretch>
            <a:fillRect/>
          </a:stretch>
        </p:blipFill>
        <p:spPr>
          <a:xfrm>
            <a:off x="5375392" y="840799"/>
            <a:ext cx="2563222" cy="3332189"/>
          </a:xfrm>
          <a:prstGeom prst="rect">
            <a:avLst/>
          </a:prstGeom>
        </p:spPr>
      </p:pic>
      <p:sp>
        <p:nvSpPr>
          <p:cNvPr id="4" name="Text Placeholder 3"/>
          <p:cNvSpPr>
            <a:spLocks noGrp="1"/>
          </p:cNvSpPr>
          <p:nvPr>
            <p:ph type="body" sz="half" idx="2"/>
          </p:nvPr>
        </p:nvSpPr>
        <p:spPr/>
        <p:txBody>
          <a:bodyPr/>
          <a:lstStyle/>
          <a:p>
            <a:r>
              <a:rPr lang="en-US" dirty="0"/>
              <a:t>Rags or Ragtime for solo piano.  </a:t>
            </a:r>
          </a:p>
          <a:p>
            <a:r>
              <a:rPr lang="en-US" dirty="0"/>
              <a:t>These were published as sheet music. </a:t>
            </a:r>
          </a:p>
          <a:p>
            <a:r>
              <a:rPr lang="en-US" dirty="0"/>
              <a:t>Recorded on piano rolls played by mechanical player pianos.  </a:t>
            </a:r>
          </a:p>
          <a:p>
            <a:r>
              <a:rPr lang="en-US" dirty="0">
                <a:hlinkClick r:id="rId3"/>
              </a:rPr>
              <a:t>Maple Leaf Rag (Scott Joplin)</a:t>
            </a:r>
            <a:endParaRPr lang="en-US" dirty="0"/>
          </a:p>
        </p:txBody>
      </p:sp>
      <p:pic>
        <p:nvPicPr>
          <p:cNvPr id="6" name="Picture 5"/>
          <p:cNvPicPr>
            <a:picLocks noChangeAspect="1"/>
          </p:cNvPicPr>
          <p:nvPr/>
        </p:nvPicPr>
        <p:blipFill>
          <a:blip r:embed="rId4"/>
          <a:stretch>
            <a:fillRect/>
          </a:stretch>
        </p:blipFill>
        <p:spPr>
          <a:xfrm>
            <a:off x="8194618" y="3576898"/>
            <a:ext cx="3714750" cy="3162300"/>
          </a:xfrm>
          <a:prstGeom prst="rect">
            <a:avLst/>
          </a:prstGeom>
        </p:spPr>
      </p:pic>
    </p:spTree>
    <p:extLst>
      <p:ext uri="{BB962C8B-B14F-4D97-AF65-F5344CB8AC3E}">
        <p14:creationId xmlns:p14="http://schemas.microsoft.com/office/powerpoint/2010/main" val="2329110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Congo Square</a:t>
            </a:r>
          </a:p>
        </p:txBody>
      </p:sp>
      <p:pic>
        <p:nvPicPr>
          <p:cNvPr id="5" name="Content Placeholder 4"/>
          <p:cNvPicPr>
            <a:picLocks noGrp="1" noChangeAspect="1"/>
          </p:cNvPicPr>
          <p:nvPr>
            <p:ph sz="half" idx="1"/>
          </p:nvPr>
        </p:nvPicPr>
        <p:blipFill>
          <a:blip r:embed="rId2"/>
          <a:stretch>
            <a:fillRect/>
          </a:stretch>
        </p:blipFill>
        <p:spPr>
          <a:xfrm>
            <a:off x="226422" y="2194559"/>
            <a:ext cx="5945778" cy="3805298"/>
          </a:xfrm>
          <a:prstGeom prst="rect">
            <a:avLst/>
          </a:prstGeom>
        </p:spPr>
      </p:pic>
      <p:sp>
        <p:nvSpPr>
          <p:cNvPr id="4" name="Content Placeholder 3"/>
          <p:cNvSpPr>
            <a:spLocks noGrp="1"/>
          </p:cNvSpPr>
          <p:nvPr>
            <p:ph sz="half" idx="2"/>
          </p:nvPr>
        </p:nvSpPr>
        <p:spPr/>
        <p:txBody>
          <a:bodyPr>
            <a:normAutofit lnSpcReduction="10000"/>
          </a:bodyPr>
          <a:lstStyle/>
          <a:p>
            <a:r>
              <a:rPr lang="en-US" dirty="0"/>
              <a:t>New Orleans park</a:t>
            </a:r>
          </a:p>
          <a:p>
            <a:r>
              <a:rPr lang="en-US" dirty="0"/>
              <a:t>Now called “New Orleans Jazz National History Park”</a:t>
            </a:r>
          </a:p>
          <a:p>
            <a:r>
              <a:rPr lang="en-US" dirty="0"/>
              <a:t>Place where African Americans met on Sundays to socialize.</a:t>
            </a:r>
          </a:p>
          <a:p>
            <a:r>
              <a:rPr lang="en-US" dirty="0"/>
              <a:t>Dance contest with winners winning a cake (cake walk).  </a:t>
            </a:r>
          </a:p>
          <a:p>
            <a:r>
              <a:rPr lang="en-US" dirty="0"/>
              <a:t>Instrumental band version of Ragtime</a:t>
            </a:r>
          </a:p>
          <a:p>
            <a:r>
              <a:rPr lang="en-US" dirty="0">
                <a:hlinkClick r:id="rId3"/>
              </a:rPr>
              <a:t>Snake Rag (King Oliver's Creole Jazz Band)</a:t>
            </a:r>
            <a:endParaRPr lang="en-US" dirty="0"/>
          </a:p>
        </p:txBody>
      </p:sp>
    </p:spTree>
    <p:extLst>
      <p:ext uri="{BB962C8B-B14F-4D97-AF65-F5344CB8AC3E}">
        <p14:creationId xmlns:p14="http://schemas.microsoft.com/office/powerpoint/2010/main" val="1294457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Funeral Parade</a:t>
            </a:r>
          </a:p>
        </p:txBody>
      </p:sp>
      <p:pic>
        <p:nvPicPr>
          <p:cNvPr id="5" name="Content Placeholder 4"/>
          <p:cNvPicPr>
            <a:picLocks noGrp="1" noChangeAspect="1"/>
          </p:cNvPicPr>
          <p:nvPr>
            <p:ph idx="1"/>
          </p:nvPr>
        </p:nvPicPr>
        <p:blipFill>
          <a:blip r:embed="rId2"/>
          <a:stretch>
            <a:fillRect/>
          </a:stretch>
        </p:blipFill>
        <p:spPr>
          <a:xfrm>
            <a:off x="8987141" y="2220119"/>
            <a:ext cx="1952625" cy="2524125"/>
          </a:xfrm>
          <a:prstGeom prst="rect">
            <a:avLst/>
          </a:prstGeom>
        </p:spPr>
      </p:pic>
      <p:sp>
        <p:nvSpPr>
          <p:cNvPr id="4" name="Text Placeholder 3"/>
          <p:cNvSpPr>
            <a:spLocks noGrp="1"/>
          </p:cNvSpPr>
          <p:nvPr>
            <p:ph type="body" sz="half" idx="2"/>
          </p:nvPr>
        </p:nvSpPr>
        <p:spPr/>
        <p:txBody>
          <a:bodyPr/>
          <a:lstStyle/>
          <a:p>
            <a:r>
              <a:rPr lang="en-US" dirty="0"/>
              <a:t>Just after burial:</a:t>
            </a:r>
          </a:p>
          <a:p>
            <a:r>
              <a:rPr lang="en-US" dirty="0">
                <a:hlinkClick r:id="rId3"/>
              </a:rPr>
              <a:t>Oh, Didn't He Ramble (Kid </a:t>
            </a:r>
            <a:r>
              <a:rPr lang="en-US" dirty="0" err="1">
                <a:hlinkClick r:id="rId3"/>
              </a:rPr>
              <a:t>Ory's</a:t>
            </a:r>
            <a:r>
              <a:rPr lang="en-US" dirty="0">
                <a:hlinkClick r:id="rId3"/>
              </a:rPr>
              <a:t> Creole Jazz Band)</a:t>
            </a:r>
            <a:endParaRPr lang="en-US" dirty="0"/>
          </a:p>
          <a:p>
            <a:r>
              <a:rPr lang="en-US" dirty="0"/>
              <a:t>Afterwards…celebrating the life:</a:t>
            </a:r>
          </a:p>
          <a:p>
            <a:r>
              <a:rPr lang="en-US" dirty="0">
                <a:hlinkClick r:id="rId3"/>
              </a:rPr>
              <a:t>Oh, Didn't He Ramble (Kid </a:t>
            </a:r>
            <a:r>
              <a:rPr lang="en-US" dirty="0" err="1">
                <a:hlinkClick r:id="rId3"/>
              </a:rPr>
              <a:t>Ory's</a:t>
            </a:r>
            <a:r>
              <a:rPr lang="en-US" dirty="0">
                <a:hlinkClick r:id="rId3"/>
              </a:rPr>
              <a:t> Creole Jazz Band</a:t>
            </a:r>
            <a:endParaRPr lang="en-US" dirty="0"/>
          </a:p>
          <a:p>
            <a:r>
              <a:rPr lang="en-US" dirty="0"/>
              <a:t>Celebration in the hall:</a:t>
            </a:r>
          </a:p>
          <a:p>
            <a:r>
              <a:rPr lang="en-US" dirty="0">
                <a:hlinkClick r:id="rId4"/>
              </a:rPr>
              <a:t>Cake Walking Babies From Home (Red Onion Jazz Babies)</a:t>
            </a:r>
            <a:endParaRPr lang="en-US" dirty="0"/>
          </a:p>
          <a:p>
            <a:r>
              <a:rPr lang="en-US" dirty="0"/>
              <a:t>New Orleans style jazz or Dixieland.</a:t>
            </a:r>
          </a:p>
        </p:txBody>
      </p:sp>
      <p:pic>
        <p:nvPicPr>
          <p:cNvPr id="6" name="Picture 5"/>
          <p:cNvPicPr>
            <a:picLocks noChangeAspect="1"/>
          </p:cNvPicPr>
          <p:nvPr/>
        </p:nvPicPr>
        <p:blipFill>
          <a:blip r:embed="rId5"/>
          <a:stretch>
            <a:fillRect/>
          </a:stretch>
        </p:blipFill>
        <p:spPr>
          <a:xfrm>
            <a:off x="5523161" y="2220119"/>
            <a:ext cx="1992730" cy="2524124"/>
          </a:xfrm>
          <a:prstGeom prst="rect">
            <a:avLst/>
          </a:prstGeom>
        </p:spPr>
      </p:pic>
      <p:sp>
        <p:nvSpPr>
          <p:cNvPr id="7" name="TextBox 6"/>
          <p:cNvSpPr txBox="1"/>
          <p:nvPr/>
        </p:nvSpPr>
        <p:spPr>
          <a:xfrm>
            <a:off x="5523161" y="5087389"/>
            <a:ext cx="6280887" cy="369332"/>
          </a:xfrm>
          <a:prstGeom prst="rect">
            <a:avLst/>
          </a:prstGeom>
          <a:noFill/>
        </p:spPr>
        <p:txBody>
          <a:bodyPr wrap="none" rtlCol="0">
            <a:spAutoFit/>
          </a:bodyPr>
          <a:lstStyle/>
          <a:p>
            <a:r>
              <a:rPr lang="en-US" dirty="0"/>
              <a:t>Sidney Bechet, soprano sax	    Louis Armstrong, cornet</a:t>
            </a:r>
          </a:p>
        </p:txBody>
      </p:sp>
    </p:spTree>
    <p:extLst>
      <p:ext uri="{BB962C8B-B14F-4D97-AF65-F5344CB8AC3E}">
        <p14:creationId xmlns:p14="http://schemas.microsoft.com/office/powerpoint/2010/main" val="3499697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52088" y="1392214"/>
            <a:ext cx="10693953" cy="4278094"/>
          </a:xfrm>
          <a:prstGeom prst="rect">
            <a:avLst/>
          </a:prstGeom>
        </p:spPr>
        <p:txBody>
          <a:bodyPr wrap="none">
            <a:spAutoFit/>
          </a:bodyPr>
          <a:lstStyle/>
          <a:p>
            <a:r>
              <a:rPr lang="en-US" sz="4000" dirty="0"/>
              <a:t>Prior to Emancipation Proclamation</a:t>
            </a:r>
          </a:p>
          <a:p>
            <a:endParaRPr lang="en-US" sz="4000" dirty="0"/>
          </a:p>
          <a:p>
            <a:pPr marL="342900" indent="-342900">
              <a:buFont typeface="Arial" panose="020B0604020202020204" pitchFamily="34" charset="0"/>
              <a:buChar char="•"/>
            </a:pPr>
            <a:r>
              <a:rPr lang="en-US" sz="2400" dirty="0"/>
              <a:t>People lived in harmony in New Orleans.</a:t>
            </a:r>
          </a:p>
          <a:p>
            <a:pPr marL="342900" indent="-342900">
              <a:buFont typeface="Arial" panose="020B0604020202020204" pitchFamily="34" charset="0"/>
              <a:buChar char="•"/>
            </a:pPr>
            <a:r>
              <a:rPr lang="en-US" sz="2400" dirty="0"/>
              <a:t>Creole musicians were educated and trained as classical musicians.</a:t>
            </a:r>
          </a:p>
          <a:p>
            <a:pPr marL="342900" indent="-342900">
              <a:buFont typeface="Arial" panose="020B0604020202020204" pitchFamily="34" charset="0"/>
              <a:buChar char="•"/>
            </a:pPr>
            <a:r>
              <a:rPr lang="en-US" sz="2400" dirty="0"/>
              <a:t>Whites and people of color were equal.</a:t>
            </a:r>
          </a:p>
          <a:p>
            <a:pPr marL="342900" indent="-342900">
              <a:buFont typeface="Arial" panose="020B0604020202020204" pitchFamily="34" charset="0"/>
              <a:buChar char="•"/>
            </a:pPr>
            <a:r>
              <a:rPr lang="en-US" sz="2400" dirty="0"/>
              <a:t>Jim Crow Laws after the slaves were freed.</a:t>
            </a:r>
          </a:p>
          <a:p>
            <a:pPr marL="800100" lvl="1" indent="-342900">
              <a:buFont typeface="Arial" panose="020B0604020202020204" pitchFamily="34" charset="0"/>
              <a:buChar char="•"/>
            </a:pPr>
            <a:r>
              <a:rPr lang="en-US" sz="2400" dirty="0"/>
              <a:t>Required separation of the races in public.</a:t>
            </a:r>
          </a:p>
          <a:p>
            <a:pPr marL="800100" lvl="1" indent="-342900">
              <a:buFont typeface="Arial" panose="020B0604020202020204" pitchFamily="34" charset="0"/>
              <a:buChar char="•"/>
            </a:pPr>
            <a:r>
              <a:rPr lang="en-US" sz="2400" dirty="0"/>
              <a:t>Creoles began making music with self-taught freed slaves.</a:t>
            </a:r>
          </a:p>
          <a:p>
            <a:pPr marL="1257300" lvl="2" indent="-342900">
              <a:buFont typeface="Arial" panose="020B0604020202020204" pitchFamily="34" charset="0"/>
              <a:buChar char="•"/>
            </a:pPr>
            <a:r>
              <a:rPr lang="en-US" sz="2400" dirty="0"/>
              <a:t>Blending of elements of European classical music with the</a:t>
            </a:r>
          </a:p>
          <a:p>
            <a:pPr lvl="2"/>
            <a:r>
              <a:rPr lang="en-US" sz="2400" dirty="0"/>
              <a:t>	spontaneous self-expression of the black musicians.</a:t>
            </a:r>
          </a:p>
        </p:txBody>
      </p:sp>
    </p:spTree>
    <p:extLst>
      <p:ext uri="{BB962C8B-B14F-4D97-AF65-F5344CB8AC3E}">
        <p14:creationId xmlns:p14="http://schemas.microsoft.com/office/powerpoint/2010/main" val="528406734"/>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80</TotalTime>
  <Words>350</Words>
  <Application>Microsoft Office PowerPoint</Application>
  <PresentationFormat>Widescreen</PresentationFormat>
  <Paragraphs>58</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Century Gothic</vt:lpstr>
      <vt:lpstr>Vapor Trail</vt:lpstr>
      <vt:lpstr>Jazz Journey</vt:lpstr>
      <vt:lpstr>It started in old New Orleans the land of white rice and red beans when those cats played their horns a new music was born jazz had now entered the scene.</vt:lpstr>
      <vt:lpstr>New Orleans, LA </vt:lpstr>
      <vt:lpstr>Emancipation Proclamation, 1863</vt:lpstr>
      <vt:lpstr>Worship</vt:lpstr>
      <vt:lpstr>Scott Joplin</vt:lpstr>
      <vt:lpstr>Congo Square</vt:lpstr>
      <vt:lpstr>Funeral Parade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Jazz Journey</dc:title>
  <dc:creator>User</dc:creator>
  <cp:lastModifiedBy>User</cp:lastModifiedBy>
  <cp:revision>9</cp:revision>
  <dcterms:created xsi:type="dcterms:W3CDTF">2016-10-04T03:00:30Z</dcterms:created>
  <dcterms:modified xsi:type="dcterms:W3CDTF">2016-10-04T04:21:22Z</dcterms:modified>
</cp:coreProperties>
</file>